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7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7636-141A-468A-8726-96BEF7A58ADB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ECA0-6477-4370-B865-7DE5D31C150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AC43-BF47-4528-9616-8985F27BA562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0207-156E-4B60-A948-CF30621766A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88AD-D7FE-4372-A21B-3ECA552B1461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BDFAF-934E-4462-A94C-3512C5954EB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43B1-6807-4173-A0A4-A9B10B8FCF72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9D57-7A5F-41E5-B9C1-5E7AAC417BD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70D2A-8827-42A6-A4B9-65057EA75B36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53D0-FA95-4225-B727-6B8F5D4893C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EE98-0530-4201-9796-132D0953045C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F76B-DD5E-4634-940A-4F67A74DA0B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51E5A-860D-4C38-A486-5A7F4EA5D113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F69A-97D0-410F-9F8D-DDDEB2FDBBB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95DB-4CC6-477D-B611-E7562EF5D310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68EB-009F-4EC1-9117-37BA7F5FC91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99BE-00BF-465A-A62B-0E6D592DB329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E4FF0-C13B-4318-B364-4ED74398250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C02C6-966A-4F51-99B8-9D4323D77721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CF63-68C9-499C-8695-B588F5F8930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38E22-92FA-4298-B3CA-F1FC8BC8EFCE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86C7-0E46-4CD6-BDE7-B671207D1F5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F7328D-3339-41E6-AFEA-79D1793D9670}" type="datetimeFigureOut">
              <a:rPr lang="fr-CA"/>
              <a:pPr>
                <a:defRPr/>
              </a:pPr>
              <a:t>2011-10-17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723720-215E-4404-A0EC-6A86745C525C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yberpresse.ca/international/dossier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223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b="1" dirty="0" smtClean="0"/>
              <a:t>Des jeunes qui s’engagent pour rendre le monde juste et équitable </a:t>
            </a:r>
            <a:endParaRPr lang="fr-CA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4398962" cy="45259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200" dirty="0" smtClean="0"/>
              <a:t>Vous êtes des journalistes qui préparent un </a:t>
            </a:r>
            <a:r>
              <a:rPr lang="fr-CA" sz="3200" b="1" dirty="0" smtClean="0"/>
              <a:t>reportage sur des jeunes engagés </a:t>
            </a:r>
            <a:r>
              <a:rPr lang="fr-CA" sz="3200" dirty="0" smtClean="0"/>
              <a:t>pour la télévision</a:t>
            </a:r>
            <a:r>
              <a:rPr lang="fr-CA" sz="3200" b="1" dirty="0" smtClean="0">
                <a:solidFill>
                  <a:srgbClr val="FF0000"/>
                </a:solidFill>
              </a:rPr>
              <a:t> </a:t>
            </a:r>
            <a:r>
              <a:rPr lang="fr-CA" sz="3200" dirty="0" smtClean="0"/>
              <a:t>étudiante de l’école.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200" dirty="0" smtClean="0"/>
              <a:t>Tâche: préparer un </a:t>
            </a:r>
            <a:r>
              <a:rPr lang="fr-CA" sz="3200" b="1" dirty="0" smtClean="0"/>
              <a:t>reportage télé de </a:t>
            </a:r>
            <a:r>
              <a:rPr lang="fr-CA" sz="3200" b="1" dirty="0" smtClean="0">
                <a:solidFill>
                  <a:srgbClr val="FF0000"/>
                </a:solidFill>
              </a:rPr>
              <a:t>2 minutes </a:t>
            </a:r>
            <a:r>
              <a:rPr lang="fr-CA" sz="3200" dirty="0" smtClean="0"/>
              <a:t>présentant le parcours de l’un de ces jeunes engagés.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Durée: </a:t>
            </a:r>
            <a:r>
              <a:rPr lang="fr-CA" sz="4500" b="1" dirty="0" smtClean="0">
                <a:solidFill>
                  <a:srgbClr val="FF0000"/>
                </a:solidFill>
              </a:rPr>
              <a:t>15 minutes; </a:t>
            </a:r>
            <a:endParaRPr lang="fr-CA" dirty="0"/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700213"/>
            <a:ext cx="3384550" cy="45545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Responsabilités des coéquipiers </a:t>
            </a:r>
            <a:endParaRPr lang="fr-CA" b="1" smtClean="0"/>
          </a:p>
        </p:txBody>
      </p:sp>
      <p:sp>
        <p:nvSpPr>
          <p:cNvPr id="23555" name="Espace réservé du texte 6"/>
          <p:cNvSpPr>
            <a:spLocks noGrp="1"/>
          </p:cNvSpPr>
          <p:nvPr>
            <p:ph type="body" idx="1"/>
          </p:nvPr>
        </p:nvSpPr>
        <p:spPr>
          <a:xfrm>
            <a:off x="684213" y="1412875"/>
            <a:ext cx="2519362" cy="639763"/>
          </a:xfrm>
        </p:spPr>
        <p:txBody>
          <a:bodyPr/>
          <a:lstStyle/>
          <a:p>
            <a:pPr algn="ctr"/>
            <a:r>
              <a:rPr lang="fr-FR" smtClean="0"/>
              <a:t>Réalisateur (1) </a:t>
            </a:r>
            <a:endParaRPr lang="fr-CA" smtClean="0"/>
          </a:p>
        </p:txBody>
      </p:sp>
      <p:pic>
        <p:nvPicPr>
          <p:cNvPr id="23556" name="Picture 2" descr="C:\Users\Frédéric-Valéry\AppData\Local\Microsoft\Windows\Temporary Internet Files\Content.IE5\JR3JJ7KJ\MC900197915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225675"/>
            <a:ext cx="2808287" cy="2932113"/>
          </a:xfrm>
        </p:spPr>
      </p:pic>
      <p:sp>
        <p:nvSpPr>
          <p:cNvPr id="23557" name="Espace réservé du texte 7"/>
          <p:cNvSpPr>
            <a:spLocks noGrp="1"/>
          </p:cNvSpPr>
          <p:nvPr>
            <p:ph type="body" sz="quarter" idx="3"/>
          </p:nvPr>
        </p:nvSpPr>
        <p:spPr>
          <a:xfrm>
            <a:off x="4635500" y="1412875"/>
            <a:ext cx="4041775" cy="639763"/>
          </a:xfrm>
        </p:spPr>
        <p:txBody>
          <a:bodyPr/>
          <a:lstStyle/>
          <a:p>
            <a:pPr algn="ctr"/>
            <a:r>
              <a:rPr lang="fr-FR" smtClean="0"/>
              <a:t>Journalistes (2) </a:t>
            </a:r>
            <a:endParaRPr lang="fr-CA" smtClean="0"/>
          </a:p>
        </p:txBody>
      </p:sp>
      <p:pic>
        <p:nvPicPr>
          <p:cNvPr id="23558" name="Picture 10" descr="C:\Users\Frédéric-Valéry\AppData\Local\Microsoft\Windows\Temporary Internet Files\Content.IE5\JR3JJ7KJ\MC900338242[1].wmf"/>
          <p:cNvPicPr>
            <a:picLocks noChangeAspect="1" noChangeArrowheads="1"/>
          </p:cNvPicPr>
          <p:nvPr/>
        </p:nvPicPr>
        <p:blipFill>
          <a:blip r:embed="rId4"/>
          <a:srcRect l="12735"/>
          <a:stretch>
            <a:fillRect/>
          </a:stretch>
        </p:blipFill>
        <p:spPr bwMode="auto">
          <a:xfrm>
            <a:off x="4284663" y="2346325"/>
            <a:ext cx="223043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624638" y="2417763"/>
            <a:ext cx="2366962" cy="2489200"/>
          </a:xfrm>
        </p:spPr>
      </p:pic>
      <p:sp>
        <p:nvSpPr>
          <p:cNvPr id="23560" name="ZoneTexte 9"/>
          <p:cNvSpPr txBox="1">
            <a:spLocks noChangeArrowheads="1"/>
          </p:cNvSpPr>
          <p:nvPr/>
        </p:nvSpPr>
        <p:spPr bwMode="auto">
          <a:xfrm>
            <a:off x="395288" y="5589588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000">
                <a:latin typeface="Calibri" pitchFamily="34" charset="0"/>
              </a:rPr>
              <a:t>Dirige le travail de l’équipe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000">
                <a:latin typeface="Calibri" pitchFamily="34" charset="0"/>
              </a:rPr>
              <a:t>Porte-parole de l'équipe  </a:t>
            </a:r>
            <a:endParaRPr lang="fr-CA" sz="2000">
              <a:latin typeface="Calibri" pitchFamily="34" charset="0"/>
            </a:endParaRPr>
          </a:p>
        </p:txBody>
      </p:sp>
      <p:sp>
        <p:nvSpPr>
          <p:cNvPr id="23561" name="ZoneTexte 10"/>
          <p:cNvSpPr txBox="1">
            <a:spLocks noChangeArrowheads="1"/>
          </p:cNvSpPr>
          <p:nvPr/>
        </p:nvSpPr>
        <p:spPr bwMode="auto">
          <a:xfrm>
            <a:off x="4781550" y="5651500"/>
            <a:ext cx="403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CA">
                <a:latin typeface="Calibri" pitchFamily="34" charset="0"/>
              </a:rPr>
              <a:t>Prennent en note les idées de l’équipe</a:t>
            </a:r>
          </a:p>
          <a:p>
            <a:pPr marL="285750" indent="-285750">
              <a:buFont typeface="Arial" charset="0"/>
              <a:buChar char="•"/>
            </a:pPr>
            <a:r>
              <a:rPr lang="fr-FR">
                <a:latin typeface="Calibri" pitchFamily="34" charset="0"/>
              </a:rPr>
              <a:t>Rédigent le « brouillon » du reportage </a:t>
            </a:r>
            <a:endParaRPr lang="fr-C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smtClean="0"/>
              <a:t>Responsabilités des coéquipiers</a:t>
            </a:r>
          </a:p>
        </p:txBody>
      </p:sp>
      <p:sp>
        <p:nvSpPr>
          <p:cNvPr id="24579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Preneur de son (1) </a:t>
            </a:r>
          </a:p>
        </p:txBody>
      </p:sp>
      <p:sp>
        <p:nvSpPr>
          <p:cNvPr id="24580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smtClean="0"/>
              <a:t>Monteur (1) </a:t>
            </a:r>
            <a:endParaRPr lang="fr-CA" smtClean="0"/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92375"/>
            <a:ext cx="2055812" cy="2878138"/>
          </a:xfrm>
        </p:spPr>
      </p:pic>
      <p:pic>
        <p:nvPicPr>
          <p:cNvPr id="2458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411413" y="2708275"/>
            <a:ext cx="2016125" cy="2679700"/>
          </a:xfrm>
        </p:spPr>
      </p:pic>
      <p:sp>
        <p:nvSpPr>
          <p:cNvPr id="7" name="ZoneTexte 6"/>
          <p:cNvSpPr txBox="1"/>
          <p:nvPr/>
        </p:nvSpPr>
        <p:spPr>
          <a:xfrm>
            <a:off x="207963" y="2779713"/>
            <a:ext cx="2276475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200" dirty="0">
                <a:latin typeface="+mn-lt"/>
              </a:rPr>
              <a:t>R</a:t>
            </a:r>
            <a:r>
              <a:rPr lang="fr-CA" sz="2200" dirty="0">
                <a:latin typeface="+mn-lt"/>
              </a:rPr>
              <a:t>édige la version finale du reportage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200" dirty="0">
                <a:latin typeface="+mn-lt"/>
              </a:rPr>
              <a:t>Lit le texte à l’équipe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75463" y="3055938"/>
            <a:ext cx="208915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>
                <a:latin typeface="+mn-lt"/>
              </a:rPr>
              <a:t>En charge du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latin typeface="+mn-lt"/>
              </a:rPr>
              <a:t>Chronomètre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>
                <a:latin typeface="+mn-lt"/>
              </a:rPr>
              <a:t>S’assure que le reportage dure 2 minutes  </a:t>
            </a:r>
            <a:endParaRPr lang="fr-CA" sz="2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Présentation des reportages </a:t>
            </a:r>
            <a:endParaRPr lang="fr-CA" b="1" smtClean="0"/>
          </a:p>
        </p:txBody>
      </p:sp>
      <p:pic>
        <p:nvPicPr>
          <p:cNvPr id="2560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420938"/>
            <a:ext cx="4398962" cy="3240087"/>
          </a:xfrm>
        </p:spPr>
      </p:pic>
      <p:pic>
        <p:nvPicPr>
          <p:cNvPr id="2560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35600" y="2420938"/>
            <a:ext cx="3313113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582613" y="200025"/>
            <a:ext cx="8229600" cy="922338"/>
          </a:xfrm>
        </p:spPr>
        <p:txBody>
          <a:bodyPr/>
          <a:lstStyle/>
          <a:p>
            <a:r>
              <a:rPr lang="fr-FR" b="1" smtClean="0"/>
              <a:t>Débat </a:t>
            </a:r>
            <a:endParaRPr lang="fr-CA" b="1" smtClean="0"/>
          </a:p>
        </p:txBody>
      </p:sp>
      <p:sp>
        <p:nvSpPr>
          <p:cNvPr id="26627" name="Espace réservé du contenu 4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fr-FR" smtClean="0"/>
              <a:t>Choisir les injustices à corriger ;</a:t>
            </a:r>
            <a:endParaRPr lang="fr-CA" smtClean="0"/>
          </a:p>
          <a:p>
            <a:r>
              <a:rPr lang="fr-FR" smtClean="0"/>
              <a:t>Dire </a:t>
            </a:r>
            <a:r>
              <a:rPr lang="fr-FR" i="1" smtClean="0"/>
              <a:t>pourquoi</a:t>
            </a:r>
            <a:r>
              <a:rPr lang="fr-FR" smtClean="0"/>
              <a:t> ces injustices sont scandaleuses et urgentes à corriger ; </a:t>
            </a:r>
            <a:endParaRPr lang="fr-CA" smtClean="0"/>
          </a:p>
          <a:p>
            <a:r>
              <a:rPr lang="fr-FR" smtClean="0"/>
              <a:t>Identifier des moyens d’action </a:t>
            </a:r>
            <a:r>
              <a:rPr lang="fr-FR" i="1" smtClean="0"/>
              <a:t>collectifs</a:t>
            </a:r>
            <a:r>
              <a:rPr lang="fr-FR" smtClean="0"/>
              <a:t> pour corriger ces injustices ;</a:t>
            </a:r>
            <a:endParaRPr lang="fr-CA" smtClean="0"/>
          </a:p>
          <a:p>
            <a:r>
              <a:rPr lang="fr-FR" smtClean="0"/>
              <a:t>Identifier des moyens d’action </a:t>
            </a:r>
            <a:r>
              <a:rPr lang="fr-FR" i="1" smtClean="0"/>
              <a:t>individuels</a:t>
            </a:r>
            <a:r>
              <a:rPr lang="fr-FR" smtClean="0"/>
              <a:t> pour corriger ces injustices.</a:t>
            </a:r>
            <a:endParaRPr lang="fr-CA" smtClean="0"/>
          </a:p>
          <a:p>
            <a:endParaRPr lang="fr-CA" smtClean="0"/>
          </a:p>
        </p:txBody>
      </p:sp>
      <p:pic>
        <p:nvPicPr>
          <p:cNvPr id="26628" name="Picture 5" descr="C:\Users\Frédéric-Valéry\AppData\Local\Microsoft\Windows\Temporary Internet Files\Content.IE5\JR3JJ7KJ\MM90028528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8" y="5121275"/>
            <a:ext cx="1231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C:\Users\Frédéric-Valéry\AppData\Local\Microsoft\Windows\Temporary Internet Files\Content.IE5\HH2IQHUY\MP90043868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988" y="15875"/>
            <a:ext cx="1936751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C:\Users\Frédéric-Valéry\AppData\Local\Microsoft\Windows\Temporary Internet Files\Content.IE5\JZVNQC5W\MC90005677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575" y="0"/>
            <a:ext cx="21605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C:\Users\Frédéric-Valéry\AppData\Local\Microsoft\Windows\Temporary Internet Files\Content.IE5\HH2IQHUY\MC90008541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9538" y="5235575"/>
            <a:ext cx="14446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434387" cy="1143000"/>
          </a:xfrm>
        </p:spPr>
        <p:txBody>
          <a:bodyPr/>
          <a:lstStyle/>
          <a:p>
            <a:r>
              <a:rPr lang="fr-FR" b="1" smtClean="0"/>
              <a:t>Manifeste d’Indign-Action </a:t>
            </a:r>
            <a:endParaRPr lang="fr-CA" b="1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424862" cy="45688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000" dirty="0" smtClean="0"/>
              <a:t>Nous, le groupe _______, de l’école ________________, réuni en séance extraordinaire le __________________, affirmons solennellement que 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3000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3000" dirty="0" smtClean="0"/>
              <a:t>Description des sources d’injustice dans le monde actuel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3000" dirty="0" smtClean="0"/>
              <a:t>Face à cette injustice, nous nous engageons à…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3000" dirty="0" smtClean="0"/>
              <a:t>Face à cette injustice, nous exigeons du gouvernement qu’il…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/>
          </a:p>
        </p:txBody>
      </p:sp>
      <p:pic>
        <p:nvPicPr>
          <p:cNvPr id="27652" name="Picture 2" descr="C:\Users\Frédéric-Valéry\AppData\Local\Microsoft\Windows\Temporary Internet Files\Content.IE5\JZVNQC5W\MC90028629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75" y="5473700"/>
            <a:ext cx="1804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C:\Users\Frédéric-Valéry\AppData\Local\Microsoft\Windows\Temporary Internet Files\Content.IE5\PPOKK35Y\MC90033346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43538"/>
            <a:ext cx="133191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fr-FR" b="1" smtClean="0"/>
              <a:t>Qu’est-ce que l’engagement? </a:t>
            </a:r>
            <a:endParaRPr lang="fr-CA" b="1" smtClean="0"/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500063" y="4076700"/>
            <a:ext cx="83200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>
                <a:latin typeface="Calibri" pitchFamily="34" charset="0"/>
              </a:rPr>
              <a:t>1- Quelles </a:t>
            </a:r>
            <a:r>
              <a:rPr lang="fr-FR" sz="2800" b="1">
                <a:latin typeface="Calibri" pitchFamily="34" charset="0"/>
              </a:rPr>
              <a:t>idées</a:t>
            </a:r>
            <a:r>
              <a:rPr lang="fr-FR" sz="2800">
                <a:latin typeface="Calibri" pitchFamily="34" charset="0"/>
              </a:rPr>
              <a:t> ou </a:t>
            </a:r>
            <a:r>
              <a:rPr lang="fr-FR" sz="2800" b="1">
                <a:latin typeface="Calibri" pitchFamily="34" charset="0"/>
              </a:rPr>
              <a:t>images</a:t>
            </a:r>
            <a:r>
              <a:rPr lang="fr-FR" sz="2800">
                <a:latin typeface="Calibri" pitchFamily="34" charset="0"/>
              </a:rPr>
              <a:t> te viennent à l’esprit lorsque tu réfléchis au mot « engagement » ? </a:t>
            </a:r>
            <a:endParaRPr lang="fr-CA" sz="2800">
              <a:latin typeface="Calibri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500063" y="5373688"/>
            <a:ext cx="83200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>
                <a:latin typeface="Calibri" pitchFamily="34" charset="0"/>
              </a:rPr>
              <a:t>2- Quelles </a:t>
            </a:r>
            <a:r>
              <a:rPr lang="fr-CA" sz="2800" b="1">
                <a:latin typeface="Calibri" pitchFamily="34" charset="0"/>
              </a:rPr>
              <a:t>personnalités</a:t>
            </a:r>
            <a:r>
              <a:rPr lang="fr-CA" sz="2800">
                <a:latin typeface="Calibri" pitchFamily="34" charset="0"/>
              </a:rPr>
              <a:t> ou </a:t>
            </a:r>
            <a:r>
              <a:rPr lang="fr-CA" sz="2800" b="1">
                <a:latin typeface="Calibri" pitchFamily="34" charset="0"/>
              </a:rPr>
              <a:t>célébrités</a:t>
            </a:r>
            <a:r>
              <a:rPr lang="fr-CA" sz="2800">
                <a:latin typeface="Calibri" pitchFamily="34" charset="0"/>
              </a:rPr>
              <a:t> te viennent à l’esprit lorsque tu penses à l’engagement ? </a:t>
            </a:r>
          </a:p>
        </p:txBody>
      </p:sp>
      <p:pic>
        <p:nvPicPr>
          <p:cNvPr id="14341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293813"/>
            <a:ext cx="2881312" cy="2782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342900" y="188913"/>
            <a:ext cx="8229600" cy="993775"/>
          </a:xfrm>
        </p:spPr>
        <p:txBody>
          <a:bodyPr/>
          <a:lstStyle/>
          <a:p>
            <a:r>
              <a:rPr lang="fr-FR" b="1" smtClean="0"/>
              <a:t>S’engager: un choix </a:t>
            </a:r>
            <a:r>
              <a:rPr lang="fr-FR" b="1" i="1" smtClean="0"/>
              <a:t>et</a:t>
            </a:r>
            <a:r>
              <a:rPr lang="fr-FR" b="1" smtClean="0"/>
              <a:t> un risque </a:t>
            </a:r>
            <a:endParaRPr lang="fr-CA" b="1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911975" y="4437063"/>
            <a:ext cx="2232025" cy="2309812"/>
          </a:xfr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41838"/>
            <a:ext cx="18875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39750" y="1341438"/>
            <a:ext cx="8116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CA" sz="2400" b="1">
                <a:latin typeface="Calibri" pitchFamily="34" charset="0"/>
              </a:rPr>
              <a:t>Choisir de parler et d’agir </a:t>
            </a:r>
            <a:r>
              <a:rPr lang="fr-CA" sz="2400">
                <a:latin typeface="Calibri" pitchFamily="34" charset="0"/>
              </a:rPr>
              <a:t>pour dénoncer injustices, inégalités ou situations qui suscitent colère et indignation;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677863" y="2276475"/>
            <a:ext cx="739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CA" sz="2400" b="1">
                <a:latin typeface="Calibri" pitchFamily="34" charset="0"/>
              </a:rPr>
              <a:t>Conviction</a:t>
            </a:r>
            <a:r>
              <a:rPr lang="fr-CA" sz="2400">
                <a:latin typeface="Calibri" pitchFamily="34" charset="0"/>
              </a:rPr>
              <a:t> profonde, désir de </a:t>
            </a:r>
            <a:r>
              <a:rPr lang="fr-CA" sz="2400" b="1">
                <a:latin typeface="Calibri" pitchFamily="34" charset="0"/>
              </a:rPr>
              <a:t>changer le monde </a:t>
            </a:r>
            <a:r>
              <a:rPr lang="fr-CA" sz="2400">
                <a:latin typeface="Calibri" pitchFamily="34" charset="0"/>
              </a:rPr>
              <a:t>; 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558800" y="2870200"/>
            <a:ext cx="7685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CA" sz="2400">
                <a:latin typeface="Calibri" pitchFamily="34" charset="0"/>
              </a:rPr>
              <a:t>Acte </a:t>
            </a:r>
            <a:r>
              <a:rPr lang="fr-CA" sz="2400" b="1">
                <a:latin typeface="Calibri" pitchFamily="34" charset="0"/>
              </a:rPr>
              <a:t>gratuit</a:t>
            </a:r>
            <a:r>
              <a:rPr lang="fr-CA" sz="2400">
                <a:latin typeface="Calibri" pitchFamily="34" charset="0"/>
              </a:rPr>
              <a:t> : rien ne force les citoyens et artistes à s’engager ;</a:t>
            </a:r>
          </a:p>
        </p:txBody>
      </p:sp>
      <p:sp>
        <p:nvSpPr>
          <p:cNvPr id="15368" name="Rectangle 6"/>
          <p:cNvSpPr>
            <a:spLocks noChangeArrowheads="1"/>
          </p:cNvSpPr>
          <p:nvPr/>
        </p:nvSpPr>
        <p:spPr bwMode="auto">
          <a:xfrm>
            <a:off x="581025" y="3700463"/>
            <a:ext cx="811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CA" sz="2400" b="1">
                <a:latin typeface="Calibri" pitchFamily="34" charset="0"/>
              </a:rPr>
              <a:t>Risque de déplaire </a:t>
            </a:r>
            <a:r>
              <a:rPr lang="fr-CA" sz="2400">
                <a:latin typeface="Calibri" pitchFamily="34" charset="0"/>
              </a:rPr>
              <a:t>à certaines personnes.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b="1" dirty="0" smtClean="0"/>
              <a:t>Des injustices à dénoncer et à corriger </a:t>
            </a:r>
            <a:endParaRPr lang="fr-CA" b="1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250825" y="1484313"/>
            <a:ext cx="4465638" cy="48974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prstClr val="black"/>
                </a:solidFill>
              </a:rPr>
              <a:t>20%</a:t>
            </a:r>
            <a:r>
              <a:rPr lang="fr-FR" sz="2400" dirty="0">
                <a:solidFill>
                  <a:prstClr val="black"/>
                </a:solidFill>
              </a:rPr>
              <a:t> de la population contrôle 75% de la richesse mondiale ; </a:t>
            </a:r>
            <a:endParaRPr lang="fr-CA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prstClr val="black"/>
                </a:solidFill>
              </a:rPr>
              <a:t>3 millions d’Africains</a:t>
            </a:r>
            <a:r>
              <a:rPr lang="fr-FR" sz="2400" dirty="0">
                <a:solidFill>
                  <a:prstClr val="black"/>
                </a:solidFill>
              </a:rPr>
              <a:t> meurent chaque année des suites de la faim, </a:t>
            </a:r>
            <a:endParaRPr lang="fr-FR" sz="24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prstClr val="black"/>
                </a:solidFill>
              </a:rPr>
              <a:t>Plus </a:t>
            </a:r>
            <a:r>
              <a:rPr lang="fr-FR" sz="2400" dirty="0">
                <a:solidFill>
                  <a:prstClr val="black"/>
                </a:solidFill>
              </a:rPr>
              <a:t>d</a:t>
            </a:r>
            <a:r>
              <a:rPr lang="fr-FR" sz="2400" b="1" dirty="0">
                <a:solidFill>
                  <a:prstClr val="black"/>
                </a:solidFill>
              </a:rPr>
              <a:t>’un milliard </a:t>
            </a:r>
            <a:r>
              <a:rPr lang="fr-FR" sz="2400" dirty="0">
                <a:solidFill>
                  <a:prstClr val="black"/>
                </a:solidFill>
              </a:rPr>
              <a:t>de personnes vit toujours sans </a:t>
            </a:r>
            <a:r>
              <a:rPr lang="fr-FR" sz="2400" b="1" dirty="0">
                <a:solidFill>
                  <a:prstClr val="black"/>
                </a:solidFill>
              </a:rPr>
              <a:t>eau potable </a:t>
            </a:r>
            <a:r>
              <a:rPr lang="fr-FR" sz="2400" dirty="0">
                <a:solidFill>
                  <a:prstClr val="black"/>
                </a:solidFill>
              </a:rPr>
              <a:t>; </a:t>
            </a:r>
            <a:endParaRPr lang="fr-CA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prstClr val="black"/>
                </a:solidFill>
              </a:rPr>
              <a:t>100 millions d’enfants </a:t>
            </a:r>
            <a:r>
              <a:rPr lang="fr-FR" sz="2400" dirty="0" smtClean="0">
                <a:solidFill>
                  <a:prstClr val="black"/>
                </a:solidFill>
              </a:rPr>
              <a:t>ne </a:t>
            </a:r>
            <a:r>
              <a:rPr lang="fr-FR" sz="2400" dirty="0">
                <a:solidFill>
                  <a:prstClr val="black"/>
                </a:solidFill>
              </a:rPr>
              <a:t>sont pas scolarisés 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</a:rPr>
              <a:t>Un </a:t>
            </a:r>
            <a:r>
              <a:rPr lang="fr-FR" sz="2400" b="1" dirty="0">
                <a:solidFill>
                  <a:prstClr val="black"/>
                </a:solidFill>
              </a:rPr>
              <a:t>tiers des femmes </a:t>
            </a:r>
            <a:r>
              <a:rPr lang="fr-FR" sz="2400" dirty="0">
                <a:solidFill>
                  <a:prstClr val="black"/>
                </a:solidFill>
              </a:rPr>
              <a:t>ont été violées, battues ou </a:t>
            </a:r>
            <a:r>
              <a:rPr lang="fr-FR" sz="2400" b="1" dirty="0">
                <a:solidFill>
                  <a:prstClr val="black"/>
                </a:solidFill>
              </a:rPr>
              <a:t>forcées à l’acte sexuel</a:t>
            </a:r>
            <a:r>
              <a:rPr lang="fr-FR" sz="2400" dirty="0">
                <a:solidFill>
                  <a:prstClr val="black"/>
                </a:solidFill>
              </a:rPr>
              <a:t> </a:t>
            </a:r>
            <a:r>
              <a:rPr lang="fr-FR" sz="2400" dirty="0" smtClean="0">
                <a:solidFill>
                  <a:prstClr val="black"/>
                </a:solidFill>
              </a:rPr>
              <a:t>au </a:t>
            </a:r>
            <a:r>
              <a:rPr lang="fr-CA" sz="2400" dirty="0" smtClean="0">
                <a:solidFill>
                  <a:prstClr val="black"/>
                </a:solidFill>
              </a:rPr>
              <a:t>moins </a:t>
            </a:r>
            <a:r>
              <a:rPr lang="fr-CA" sz="2400" dirty="0">
                <a:solidFill>
                  <a:prstClr val="black"/>
                </a:solidFill>
              </a:rPr>
              <a:t>une fois dans leur </a:t>
            </a:r>
            <a:r>
              <a:rPr lang="fr-CA" sz="2400" dirty="0" smtClean="0">
                <a:solidFill>
                  <a:prstClr val="black"/>
                </a:solidFill>
              </a:rPr>
              <a:t>vie.</a:t>
            </a:r>
            <a:endParaRPr lang="fr-CA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1638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700213"/>
            <a:ext cx="4121150" cy="3600450"/>
          </a:xfrm>
        </p:spPr>
      </p:pic>
      <p:sp>
        <p:nvSpPr>
          <p:cNvPr id="16389" name="ZoneTexte 11"/>
          <p:cNvSpPr txBox="1">
            <a:spLocks noChangeArrowheads="1"/>
          </p:cNvSpPr>
          <p:nvPr/>
        </p:nvSpPr>
        <p:spPr bwMode="auto">
          <a:xfrm>
            <a:off x="4932363" y="5476875"/>
            <a:ext cx="40322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>
                <a:latin typeface="Calibri" pitchFamily="34" charset="0"/>
                <a:hlinkClick r:id="rId4"/>
              </a:rPr>
              <a:t>http://www.cyberpresse.ca/international/dossiers/</a:t>
            </a:r>
            <a:endParaRPr lang="fr-FR" sz="1100">
              <a:latin typeface="Calibri" pitchFamily="34" charset="0"/>
            </a:endParaRPr>
          </a:p>
          <a:p>
            <a:r>
              <a:rPr lang="fr-FR" sz="1100">
                <a:latin typeface="Calibri" pitchFamily="34" charset="0"/>
              </a:rPr>
              <a:t>famine-dans-la-corne-de-lafrique/201109/05/01-4431600-</a:t>
            </a:r>
          </a:p>
          <a:p>
            <a:r>
              <a:rPr lang="fr-FR" sz="1100">
                <a:latin typeface="Calibri" pitchFamily="34" charset="0"/>
              </a:rPr>
              <a:t>famine-750-000-personnes-en-danger-de-mort-en-somalie.php</a:t>
            </a:r>
            <a:endParaRPr lang="fr-CA" sz="1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fr-FR" b="1" smtClean="0"/>
              <a:t>L’inaction de nos gouvernements </a:t>
            </a:r>
            <a:endParaRPr lang="fr-CA" b="1" smtClean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395288" y="1412875"/>
            <a:ext cx="8640762" cy="4713288"/>
          </a:xfrm>
        </p:spPr>
        <p:txBody>
          <a:bodyPr/>
          <a:lstStyle/>
          <a:p>
            <a:r>
              <a:rPr lang="fr-CA" sz="2800" b="1" smtClean="0"/>
              <a:t>Budgets d’aide au développement sont gelés</a:t>
            </a:r>
            <a:r>
              <a:rPr lang="fr-CA" sz="2800" smtClean="0"/>
              <a:t>, sinon menacés; </a:t>
            </a:r>
          </a:p>
          <a:p>
            <a:r>
              <a:rPr lang="fr-FR" sz="2800" smtClean="0"/>
              <a:t>Pays riches avaient pourtant promis de… faire disparaître la pauvreté d’ici 2015; </a:t>
            </a:r>
            <a:endParaRPr lang="fr-CA" sz="2800" smtClean="0"/>
          </a:p>
          <a:p>
            <a:r>
              <a:rPr lang="fr-FR" sz="2800" smtClean="0"/>
              <a:t>Priorités sont ailleurs: sauvetage des </a:t>
            </a:r>
            <a:r>
              <a:rPr lang="fr-FR" sz="2800" b="1" smtClean="0"/>
              <a:t>banques</a:t>
            </a:r>
            <a:r>
              <a:rPr lang="fr-FR" sz="2800" smtClean="0"/>
              <a:t>, </a:t>
            </a:r>
            <a:r>
              <a:rPr lang="fr-FR" sz="2800" b="1" smtClean="0"/>
              <a:t>dépenses militaires</a:t>
            </a:r>
            <a:r>
              <a:rPr lang="fr-FR" sz="2800" smtClean="0"/>
              <a:t>.   </a:t>
            </a:r>
          </a:p>
          <a:p>
            <a:endParaRPr lang="fr-CA" smtClean="0"/>
          </a:p>
        </p:txBody>
      </p:sp>
      <p:pic>
        <p:nvPicPr>
          <p:cNvPr id="17412" name="Picture 2" descr="C:\Users\Frédéric-Valéry\AppData\Local\Microsoft\Windows\Temporary Internet Files\Content.IE5\HH2IQHUY\MC90024080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868863"/>
            <a:ext cx="27432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Frédéric-Valéry\AppData\Local\Microsoft\Windows\Temporary Internet Files\Content.IE5\PPOKK35Y\MC90024114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56163"/>
            <a:ext cx="2411413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C:\Users\Frédéric-Valéry\AppData\Local\Microsoft\Windows\Temporary Internet Files\Content.IE5\JR3JJ7KJ\MP900427740[1].jpg"/>
          <p:cNvPicPr>
            <a:picLocks noChangeAspect="1" noChangeArrowheads="1"/>
          </p:cNvPicPr>
          <p:nvPr/>
        </p:nvPicPr>
        <p:blipFill>
          <a:blip r:embed="rId5"/>
          <a:srcRect t="27769"/>
          <a:stretch>
            <a:fillRect/>
          </a:stretch>
        </p:blipFill>
        <p:spPr bwMode="auto">
          <a:xfrm>
            <a:off x="3635375" y="4365625"/>
            <a:ext cx="23018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b="1" smtClean="0"/>
              <a:t>L’engagement social </a:t>
            </a:r>
            <a:endParaRPr lang="fr-CA" b="1" smtClean="0"/>
          </a:p>
        </p:txBody>
      </p:sp>
      <p:sp>
        <p:nvSpPr>
          <p:cNvPr id="18435" name="Espace réservé du texte 5"/>
          <p:cNvSpPr>
            <a:spLocks noGrp="1"/>
          </p:cNvSpPr>
          <p:nvPr>
            <p:ph type="body" idx="1"/>
          </p:nvPr>
        </p:nvSpPr>
        <p:spPr>
          <a:xfrm>
            <a:off x="250825" y="1557338"/>
            <a:ext cx="2747963" cy="639762"/>
          </a:xfrm>
        </p:spPr>
        <p:txBody>
          <a:bodyPr/>
          <a:lstStyle/>
          <a:p>
            <a:pPr algn="ctr"/>
            <a:r>
              <a:rPr lang="fr-FR" smtClean="0"/>
              <a:t>Boycotter </a:t>
            </a:r>
            <a:endParaRPr lang="fr-CA" smtClean="0"/>
          </a:p>
        </p:txBody>
      </p:sp>
      <p:pic>
        <p:nvPicPr>
          <p:cNvPr id="1843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708275"/>
            <a:ext cx="2466975" cy="2476500"/>
          </a:xfrm>
        </p:spPr>
      </p:pic>
      <p:sp>
        <p:nvSpPr>
          <p:cNvPr id="1843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3492500" y="2852738"/>
            <a:ext cx="2519363" cy="639762"/>
          </a:xfrm>
        </p:spPr>
        <p:txBody>
          <a:bodyPr/>
          <a:lstStyle/>
          <a:p>
            <a:pPr algn="ctr"/>
            <a:r>
              <a:rPr lang="fr-FR" smtClean="0"/>
              <a:t>S’exprimer </a:t>
            </a:r>
            <a:endParaRPr lang="fr-CA" smtClean="0"/>
          </a:p>
        </p:txBody>
      </p:sp>
      <p:pic>
        <p:nvPicPr>
          <p:cNvPr id="18438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492500" y="4005263"/>
            <a:ext cx="2374900" cy="2501900"/>
          </a:xfrm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643188"/>
            <a:ext cx="27574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ZoneTexte 9"/>
          <p:cNvSpPr txBox="1">
            <a:spLocks noChangeArrowheads="1"/>
          </p:cNvSpPr>
          <p:nvPr/>
        </p:nvSpPr>
        <p:spPr bwMode="auto">
          <a:xfrm>
            <a:off x="6875463" y="2133600"/>
            <a:ext cx="1652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Manifester </a:t>
            </a:r>
            <a:endParaRPr lang="fr-CA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smtClean="0"/>
              <a:t>L’engagement écologiste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3425"/>
          <a:stretch>
            <a:fillRect/>
          </a:stretch>
        </p:blipFill>
        <p:spPr>
          <a:xfrm>
            <a:off x="179388" y="1700213"/>
            <a:ext cx="4105275" cy="4914900"/>
          </a:xfrm>
        </p:spPr>
      </p:pic>
      <p:pic>
        <p:nvPicPr>
          <p:cNvPr id="1946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076825" y="4232275"/>
            <a:ext cx="2636838" cy="2625725"/>
          </a:xfrm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268413"/>
            <a:ext cx="241776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L’engagement politique </a:t>
            </a:r>
            <a:endParaRPr lang="fr-CA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0163" y="3621088"/>
            <a:ext cx="2378076" cy="2498725"/>
          </a:xfrm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2708275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sz="2400">
                <a:latin typeface="Calibri" pitchFamily="34" charset="0"/>
              </a:rPr>
              <a:t>S’exprimer </a:t>
            </a:r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89588" y="3517900"/>
            <a:ext cx="3554412" cy="3340100"/>
          </a:xfrm>
        </p:spPr>
      </p:pic>
      <p:sp>
        <p:nvSpPr>
          <p:cNvPr id="20486" name="ZoneTexte 5"/>
          <p:cNvSpPr txBox="1">
            <a:spLocks noChangeArrowheads="1"/>
          </p:cNvSpPr>
          <p:nvPr/>
        </p:nvSpPr>
        <p:spPr bwMode="auto">
          <a:xfrm>
            <a:off x="6011863" y="2781300"/>
            <a:ext cx="2881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>
                <a:latin typeface="Calibri" pitchFamily="34" charset="0"/>
              </a:rPr>
              <a:t>Choisir ses dirigeants </a:t>
            </a:r>
            <a:endParaRPr lang="fr-CA" sz="2400">
              <a:latin typeface="Calibri" pitchFamily="34" charset="0"/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6575" y="2708275"/>
            <a:ext cx="223202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ZoneTexte 6"/>
          <p:cNvSpPr txBox="1">
            <a:spLocks noChangeArrowheads="1"/>
          </p:cNvSpPr>
          <p:nvPr/>
        </p:nvSpPr>
        <p:spPr bwMode="auto">
          <a:xfrm>
            <a:off x="3076575" y="1733550"/>
            <a:ext cx="2249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latin typeface="Calibri" pitchFamily="34" charset="0"/>
              </a:rPr>
              <a:t>Manifester </a:t>
            </a:r>
            <a:endParaRPr lang="fr-CA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b="1" dirty="0"/>
              <a:t>E</a:t>
            </a:r>
            <a:r>
              <a:rPr lang="fr-CA" b="1" dirty="0" smtClean="0"/>
              <a:t>ngagement envers la solidarité internationale</a:t>
            </a:r>
            <a:endParaRPr lang="fr-CA" b="1" dirty="0"/>
          </a:p>
        </p:txBody>
      </p:sp>
      <p:pic>
        <p:nvPicPr>
          <p:cNvPr id="2150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2841625"/>
            <a:ext cx="3205162" cy="2663825"/>
          </a:xfrm>
        </p:spPr>
      </p:pic>
      <p:pic>
        <p:nvPicPr>
          <p:cNvPr id="2150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644900"/>
            <a:ext cx="22320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ZoneTexte 10"/>
          <p:cNvSpPr txBox="1">
            <a:spLocks noChangeArrowheads="1"/>
          </p:cNvSpPr>
          <p:nvPr/>
        </p:nvSpPr>
        <p:spPr bwMode="auto">
          <a:xfrm>
            <a:off x="611188" y="2813050"/>
            <a:ext cx="1492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latin typeface="Calibri" pitchFamily="34" charset="0"/>
              </a:rPr>
              <a:t>Dénoncer </a:t>
            </a:r>
            <a:endParaRPr lang="fr-CA" sz="2400" b="1">
              <a:latin typeface="Calibri" pitchFamily="34" charset="0"/>
            </a:endParaRPr>
          </a:p>
        </p:txBody>
      </p:sp>
      <p:sp>
        <p:nvSpPr>
          <p:cNvPr id="21510" name="ZoneTexte 11"/>
          <p:cNvSpPr txBox="1">
            <a:spLocks noChangeArrowheads="1"/>
          </p:cNvSpPr>
          <p:nvPr/>
        </p:nvSpPr>
        <p:spPr bwMode="auto">
          <a:xfrm>
            <a:off x="3276600" y="2219325"/>
            <a:ext cx="195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Être solidaire </a:t>
            </a:r>
            <a:endParaRPr lang="fr-CA" sz="2400" b="1">
              <a:latin typeface="Calibri" pitchFamily="34" charset="0"/>
            </a:endParaRPr>
          </a:p>
        </p:txBody>
      </p:sp>
      <p:pic>
        <p:nvPicPr>
          <p:cNvPr id="21511" name="Picture 14" descr="C:\Users\Frédéric-Valéry\AppData\Local\Microsoft\Windows\Temporary Internet Files\Content.IE5\HH2IQHUY\MC90018632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4868863"/>
            <a:ext cx="2679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9" descr="C:\Users\Frédéric-Valéry\AppData\Local\Microsoft\Windows\Temporary Internet Files\Content.IE5\HH2IQHUY\MC900090277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608263"/>
            <a:ext cx="2138363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ZoneTexte 12"/>
          <p:cNvSpPr txBox="1">
            <a:spLocks noChangeArrowheads="1"/>
          </p:cNvSpPr>
          <p:nvPr/>
        </p:nvSpPr>
        <p:spPr bwMode="auto">
          <a:xfrm>
            <a:off x="7061200" y="1628775"/>
            <a:ext cx="1624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Soutenir </a:t>
            </a:r>
            <a:endParaRPr lang="fr-CA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386</Words>
  <Application>Microsoft Office PowerPoint</Application>
  <PresentationFormat>Affichage à l'écran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Calibri</vt:lpstr>
      <vt:lpstr>Arial</vt:lpstr>
      <vt:lpstr>Wingdings</vt:lpstr>
      <vt:lpstr>Thème Office</vt:lpstr>
      <vt:lpstr>Diapositive 1</vt:lpstr>
      <vt:lpstr>Qu’est-ce que l’engagement? </vt:lpstr>
      <vt:lpstr>S’engager: un choix et un risque </vt:lpstr>
      <vt:lpstr>Des injustices à dénoncer et à corriger </vt:lpstr>
      <vt:lpstr>L’inaction de nos gouvernements </vt:lpstr>
      <vt:lpstr>L’engagement social </vt:lpstr>
      <vt:lpstr>L’engagement écologiste</vt:lpstr>
      <vt:lpstr>L’engagement politique </vt:lpstr>
      <vt:lpstr>Engagement envers la solidarité internationale</vt:lpstr>
      <vt:lpstr>Des jeunes qui s’engagent pour rendre le monde juste et équitable </vt:lpstr>
      <vt:lpstr>Responsabilités des coéquipiers </vt:lpstr>
      <vt:lpstr>Responsabilités des coéquipiers</vt:lpstr>
      <vt:lpstr>Présentation des reportages </vt:lpstr>
      <vt:lpstr>Débat </vt:lpstr>
      <vt:lpstr>Manifeste d’Indign-Action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Frédéric-Valéry</dc:creator>
  <cp:lastModifiedBy>Fréda</cp:lastModifiedBy>
  <cp:revision>34</cp:revision>
  <dcterms:created xsi:type="dcterms:W3CDTF">2011-10-06T20:53:28Z</dcterms:created>
  <dcterms:modified xsi:type="dcterms:W3CDTF">2011-10-18T00:58:11Z</dcterms:modified>
</cp:coreProperties>
</file>